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311" r:id="rId2"/>
    <p:sldId id="322" r:id="rId3"/>
    <p:sldId id="323" r:id="rId4"/>
    <p:sldId id="344" r:id="rId5"/>
    <p:sldId id="343" r:id="rId6"/>
    <p:sldId id="325" r:id="rId7"/>
    <p:sldId id="326" r:id="rId8"/>
    <p:sldId id="327" r:id="rId9"/>
    <p:sldId id="331" r:id="rId10"/>
    <p:sldId id="332" r:id="rId11"/>
    <p:sldId id="333" r:id="rId12"/>
    <p:sldId id="334" r:id="rId13"/>
    <p:sldId id="335" r:id="rId14"/>
    <p:sldId id="336" r:id="rId15"/>
    <p:sldId id="338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FFFFCC"/>
    <a:srgbClr val="FFFF99"/>
    <a:srgbClr val="66FFFF"/>
    <a:srgbClr val="66CCFF"/>
    <a:srgbClr val="00FFFF"/>
    <a:srgbClr val="00CCFF"/>
    <a:srgbClr val="0099FF"/>
    <a:srgbClr val="FFFF66"/>
    <a:srgbClr val="FF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15620"/>
    <p:restoredTop sz="94660"/>
  </p:normalViewPr>
  <p:slideViewPr>
    <p:cSldViewPr>
      <p:cViewPr>
        <p:scale>
          <a:sx n="90" d="100"/>
          <a:sy n="90" d="100"/>
        </p:scale>
        <p:origin x="-1524" y="-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10 w 1722"/>
                <a:gd name="T1" fmla="*/ 60 h 66"/>
                <a:gd name="T2" fmla="*/ 1710 w 1722"/>
                <a:gd name="T3" fmla="*/ 54 h 66"/>
                <a:gd name="T4" fmla="*/ 0 w 1722"/>
                <a:gd name="T5" fmla="*/ 0 h 66"/>
                <a:gd name="T6" fmla="*/ 0 w 1722"/>
                <a:gd name="T7" fmla="*/ 42 h 66"/>
                <a:gd name="T8" fmla="*/ 1710 w 1722"/>
                <a:gd name="T9" fmla="*/ 60 h 66"/>
                <a:gd name="T10" fmla="*/ 1710 w 1722"/>
                <a:gd name="T11" fmla="*/ 60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69 w 975"/>
                <a:gd name="T1" fmla="*/ 48 h 101"/>
                <a:gd name="T2" fmla="*/ 969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69 w 975"/>
                <a:gd name="T9" fmla="*/ 48 h 101"/>
                <a:gd name="T10" fmla="*/ 969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29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29 w 2141"/>
                <a:gd name="T7" fmla="*/ 0 h 198"/>
                <a:gd name="T8" fmla="*/ 2129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64 w 2517"/>
                <a:gd name="T1" fmla="*/ 276 h 276"/>
                <a:gd name="T2" fmla="*/ 2499 w 2517"/>
                <a:gd name="T3" fmla="*/ 204 h 276"/>
                <a:gd name="T4" fmla="*/ 2242 w 2517"/>
                <a:gd name="T5" fmla="*/ 0 h 276"/>
                <a:gd name="T6" fmla="*/ 0 w 2517"/>
                <a:gd name="T7" fmla="*/ 276 h 276"/>
                <a:gd name="T8" fmla="*/ 2164 w 2517"/>
                <a:gd name="T9" fmla="*/ 276 h 276"/>
                <a:gd name="T10" fmla="*/ 2164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3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3 w 729"/>
                <a:gd name="T7" fmla="*/ 240 h 240"/>
                <a:gd name="T8" fmla="*/ 723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3 w 729"/>
                <a:gd name="T1" fmla="*/ 318 h 318"/>
                <a:gd name="T2" fmla="*/ 723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3 w 729"/>
                <a:gd name="T9" fmla="*/ 318 h 318"/>
                <a:gd name="T10" fmla="*/ 723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06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5162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5163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B67FD-A074-48DE-8C91-21D22986865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E226EE-27C5-4E70-AAE7-6F5DC08A24D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A0FAFE-0176-41B2-9B35-FF310C55B3B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03E159-9EF0-4776-BA66-0F46C5FEFA8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02F736-6F74-48DE-9111-25FE703F071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F98B6-FF65-4E10-B0A2-DDDF59046C9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09D2B5-4A61-40BC-9619-CD50ADA198E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7887F6-7476-4C30-AAAF-364570F9DEE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20B9B9-698E-4071-BE0A-EB87962BC6D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A0A77-E7B9-47B0-A906-0FAE8135C0B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A45357-4093-455E-8502-344B5504563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9C2720-4E3C-482E-B17B-1F5A1DBC12F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58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01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5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10 w 1722"/>
                <a:gd name="T1" fmla="*/ 60 h 66"/>
                <a:gd name="T2" fmla="*/ 1710 w 1722"/>
                <a:gd name="T3" fmla="*/ 54 h 66"/>
                <a:gd name="T4" fmla="*/ 0 w 1722"/>
                <a:gd name="T5" fmla="*/ 0 h 66"/>
                <a:gd name="T6" fmla="*/ 0 w 1722"/>
                <a:gd name="T7" fmla="*/ 42 h 66"/>
                <a:gd name="T8" fmla="*/ 1710 w 1722"/>
                <a:gd name="T9" fmla="*/ 60 h 66"/>
                <a:gd name="T10" fmla="*/ 1710 w 1722"/>
                <a:gd name="T11" fmla="*/ 60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03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69 w 975"/>
                <a:gd name="T1" fmla="*/ 48 h 101"/>
                <a:gd name="T2" fmla="*/ 969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69 w 975"/>
                <a:gd name="T9" fmla="*/ 48 h 101"/>
                <a:gd name="T10" fmla="*/ 969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29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29 w 2141"/>
                <a:gd name="T7" fmla="*/ 0 h 198"/>
                <a:gd name="T8" fmla="*/ 2129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06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64 w 2517"/>
                <a:gd name="T1" fmla="*/ 276 h 276"/>
                <a:gd name="T2" fmla="*/ 2499 w 2517"/>
                <a:gd name="T3" fmla="*/ 204 h 276"/>
                <a:gd name="T4" fmla="*/ 2242 w 2517"/>
                <a:gd name="T5" fmla="*/ 0 h 276"/>
                <a:gd name="T6" fmla="*/ 0 w 2517"/>
                <a:gd name="T7" fmla="*/ 276 h 276"/>
                <a:gd name="T8" fmla="*/ 2164 w 2517"/>
                <a:gd name="T9" fmla="*/ 276 h 276"/>
                <a:gd name="T10" fmla="*/ 2164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08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2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3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3 w 729"/>
                <a:gd name="T7" fmla="*/ 240 h 240"/>
                <a:gd name="T8" fmla="*/ 723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10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4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3 w 729"/>
                <a:gd name="T1" fmla="*/ 318 h 318"/>
                <a:gd name="T2" fmla="*/ 723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3 w 729"/>
                <a:gd name="T9" fmla="*/ 318 h 318"/>
                <a:gd name="T10" fmla="*/ 723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12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13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14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8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16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0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18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19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20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4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22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23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7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06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25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9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27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28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29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30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31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32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33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34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68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136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37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4138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413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140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141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142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C4876F94-EC1F-4FD9-862E-BF3D4D78551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4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  <p:sldLayoutId id="214748380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4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5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036050" cy="6524625"/>
          </a:xfrm>
        </p:spPr>
        <p:txBody>
          <a:bodyPr/>
          <a:lstStyle/>
          <a:p>
            <a:pPr marL="0" indent="0" algn="ctr">
              <a:buFont typeface="Wingdings" pitchFamily="2" charset="2"/>
              <a:buNone/>
            </a:pPr>
            <a:endParaRPr lang="uk-UA" sz="4400" b="1" dirty="0" smtClean="0">
              <a:solidFill>
                <a:srgbClr val="FFFF00"/>
              </a:solidFill>
              <a:effectLst/>
            </a:endParaRPr>
          </a:p>
          <a:p>
            <a:pPr marL="0" indent="0" algn="ctr">
              <a:buFont typeface="Wingdings" pitchFamily="2" charset="2"/>
              <a:buNone/>
            </a:pPr>
            <a:endParaRPr lang="uk-UA" sz="4400" b="1" dirty="0" smtClean="0">
              <a:solidFill>
                <a:srgbClr val="FFFF00"/>
              </a:solidFill>
              <a:effectLst/>
            </a:endParaRPr>
          </a:p>
          <a:p>
            <a:pPr marL="0" indent="0" algn="ctr">
              <a:buFont typeface="Wingdings" pitchFamily="2" charset="2"/>
              <a:buNone/>
            </a:pPr>
            <a:r>
              <a:rPr lang="uk-UA" sz="6600" b="1" dirty="0" smtClean="0">
                <a:solidFill>
                  <a:srgbClr val="FFFFCC"/>
                </a:solidFill>
                <a:effectLst/>
              </a:rPr>
              <a:t>Віртуальний  </a:t>
            </a:r>
          </a:p>
          <a:p>
            <a:pPr marL="0" indent="0" algn="ctr">
              <a:buFont typeface="Wingdings" pitchFamily="2" charset="2"/>
              <a:buNone/>
            </a:pPr>
            <a:r>
              <a:rPr lang="uk-UA" sz="6600" b="1" dirty="0" smtClean="0">
                <a:solidFill>
                  <a:srgbClr val="FFFFCC"/>
                </a:solidFill>
                <a:effectLst/>
              </a:rPr>
              <a:t>методичний  кабінет</a:t>
            </a:r>
          </a:p>
          <a:p>
            <a:pPr marL="0" indent="0" algn="ctr">
              <a:buFont typeface="Wingdings" pitchFamily="2" charset="2"/>
              <a:buNone/>
            </a:pPr>
            <a:endParaRPr lang="uk-UA" sz="4400" b="1" dirty="0" smtClean="0">
              <a:solidFill>
                <a:srgbClr val="FFFF00"/>
              </a:solidFill>
              <a:effectLst/>
            </a:endParaRPr>
          </a:p>
          <a:p>
            <a:pPr marL="0" indent="0" algn="ctr">
              <a:buFont typeface="Wingdings" pitchFamily="2" charset="2"/>
              <a:buNone/>
            </a:pPr>
            <a:r>
              <a:rPr lang="uk-UA" sz="4400" b="1" i="1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endParaRPr lang="en-US" sz="4400" b="1" i="1" dirty="0" smtClean="0">
              <a:effectLst/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" name="Рисунок 2" descr="http://sch7.edu.vn.ua/uploads/tiger-1300883669.png"/>
          <p:cNvPicPr/>
          <p:nvPr/>
        </p:nvPicPr>
        <p:blipFill>
          <a:blip r:embed="rId2">
            <a:extLst/>
          </a:blip>
          <a:srcRect/>
          <a:stretch>
            <a:fillRect/>
          </a:stretch>
        </p:blipFill>
        <p:spPr bwMode="auto">
          <a:xfrm>
            <a:off x="4357686" y="4000504"/>
            <a:ext cx="4433147" cy="271749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</p:pic>
      <p:pic>
        <p:nvPicPr>
          <p:cNvPr id="3076" name="Рисунок 3" descr="http://i.xn--80aagffc2cjkdgg0ae.xn--p1ai/u/31/01df36940111e4a3ecf61f5bbdeb52/-/%D0%94%D0%9E%20%D1%87%D0%B5%D0%BB%D0%BE%D0%B2%D0%B5%D1%87%D0%BA%D0%B8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3429000" cy="174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8929718" cy="6858000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uk-UA" sz="3600" b="1" i="1" dirty="0" smtClean="0">
                <a:effectLst/>
                <a:latin typeface="Calibri" pitchFamily="34" charset="0"/>
                <a:cs typeface="Calibri" pitchFamily="34" charset="0"/>
              </a:rPr>
              <a:t>                             </a:t>
            </a:r>
          </a:p>
          <a:p>
            <a:pPr algn="r">
              <a:spcBef>
                <a:spcPct val="0"/>
              </a:spcBef>
              <a:buNone/>
            </a:pPr>
            <a:r>
              <a:rPr lang="uk-UA" sz="4000" b="1" i="1" u="sng" dirty="0" smtClean="0">
                <a:solidFill>
                  <a:srgbClr val="FFFF99"/>
                </a:solidFill>
                <a:effectLst/>
                <a:latin typeface="Calibri" pitchFamily="34" charset="0"/>
                <a:cs typeface="Calibri" pitchFamily="34" charset="0"/>
              </a:rPr>
              <a:t>Прогнозні результати</a:t>
            </a:r>
          </a:p>
          <a:p>
            <a:pPr algn="r">
              <a:spcBef>
                <a:spcPct val="0"/>
              </a:spcBef>
              <a:buNone/>
            </a:pPr>
            <a:endParaRPr lang="ru-RU" sz="3600" dirty="0" smtClean="0">
              <a:latin typeface="Calibri" pitchFamily="34" charset="0"/>
              <a:cs typeface="Calibri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q"/>
            </a:pPr>
            <a:r>
              <a:rPr lang="uk-UA" sz="4400" b="1" dirty="0" smtClean="0">
                <a:effectLst/>
                <a:latin typeface="Calibri" pitchFamily="34" charset="0"/>
                <a:cs typeface="Calibri" pitchFamily="34" charset="0"/>
              </a:rPr>
              <a:t> Розвиток партнерсько-мережевої взаємодії методичних служб позашкільних навчальних закладів</a:t>
            </a:r>
            <a:endParaRPr lang="ru-RU" sz="4400" b="1" dirty="0" smtClean="0"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Правая фигурная скобка 4"/>
          <p:cNvSpPr/>
          <p:nvPr/>
        </p:nvSpPr>
        <p:spPr>
          <a:xfrm>
            <a:off x="6858000" y="-500063"/>
            <a:ext cx="71438" cy="7143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6148" name="Рисунок 3" descr="http://i.xn--80aagffc2cjkdgg0ae.xn--p1ai/u/31/01df36940111e4a3ecf61f5bbdeb52/-/%D0%94%D0%9E%20%D1%87%D0%B5%D0%BB%D0%BE%D0%B2%D0%B5%D1%87%D0%BA%D0%B8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7" y="4786320"/>
            <a:ext cx="3714744" cy="1883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8929718" cy="6858000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uk-UA" sz="3600" b="1" i="1" dirty="0" smtClean="0">
                <a:effectLst/>
                <a:latin typeface="Calibri" pitchFamily="34" charset="0"/>
                <a:cs typeface="Calibri" pitchFamily="34" charset="0"/>
              </a:rPr>
              <a:t>                             </a:t>
            </a:r>
          </a:p>
          <a:p>
            <a:pPr algn="r">
              <a:spcBef>
                <a:spcPct val="0"/>
              </a:spcBef>
              <a:buNone/>
            </a:pPr>
            <a:r>
              <a:rPr lang="uk-UA" sz="4000" b="1" i="1" u="sng" dirty="0" smtClean="0">
                <a:solidFill>
                  <a:srgbClr val="FFFF99"/>
                </a:solidFill>
                <a:effectLst/>
                <a:latin typeface="Calibri" pitchFamily="34" charset="0"/>
                <a:cs typeface="Calibri" pitchFamily="34" charset="0"/>
              </a:rPr>
              <a:t>Прогнозні результати</a:t>
            </a:r>
          </a:p>
          <a:p>
            <a:pPr algn="r">
              <a:spcBef>
                <a:spcPct val="0"/>
              </a:spcBef>
              <a:buNone/>
            </a:pPr>
            <a:endParaRPr lang="ru-RU" sz="3600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uk-UA" sz="4400" b="1" dirty="0" smtClean="0">
                <a:effectLst/>
                <a:latin typeface="Calibri" pitchFamily="34" charset="0"/>
                <a:cs typeface="Calibri" pitchFamily="34" charset="0"/>
              </a:rPr>
              <a:t> Проведення в </a:t>
            </a:r>
            <a:r>
              <a:rPr lang="uk-UA" sz="4400" b="1" dirty="0" err="1" smtClean="0">
                <a:effectLst/>
                <a:latin typeface="Calibri" pitchFamily="34" charset="0"/>
                <a:cs typeface="Calibri" pitchFamily="34" charset="0"/>
              </a:rPr>
              <a:t>онлайн-режимі</a:t>
            </a:r>
            <a:r>
              <a:rPr lang="uk-UA" sz="4400" b="1" dirty="0" smtClean="0">
                <a:effectLst/>
                <a:latin typeface="Calibri" pitchFamily="34" charset="0"/>
                <a:cs typeface="Calibri" pitchFamily="34" charset="0"/>
              </a:rPr>
              <a:t> регіональних методичних заходів у форматі  </a:t>
            </a:r>
            <a:r>
              <a:rPr lang="uk-UA" sz="4400" b="1" dirty="0" err="1" smtClean="0">
                <a:effectLst/>
                <a:latin typeface="Calibri" pitchFamily="34" charset="0"/>
                <a:cs typeface="Calibri" pitchFamily="34" charset="0"/>
              </a:rPr>
              <a:t>вебінарів</a:t>
            </a:r>
            <a:r>
              <a:rPr lang="uk-UA" sz="4400" b="1" dirty="0" smtClean="0">
                <a:effectLst/>
                <a:latin typeface="Calibri" pitchFamily="34" charset="0"/>
                <a:cs typeface="Calibri" pitchFamily="34" charset="0"/>
              </a:rPr>
              <a:t>, </a:t>
            </a:r>
            <a:r>
              <a:rPr lang="uk-UA" sz="4400" b="1" dirty="0" err="1" smtClean="0">
                <a:effectLst/>
                <a:latin typeface="Calibri" pitchFamily="34" charset="0"/>
                <a:cs typeface="Calibri" pitchFamily="34" charset="0"/>
              </a:rPr>
              <a:t>інтернет-конференцій</a:t>
            </a:r>
            <a:r>
              <a:rPr lang="uk-UA" sz="4400" b="1" dirty="0" smtClean="0">
                <a:effectLst/>
                <a:latin typeface="Calibri" pitchFamily="34" charset="0"/>
                <a:cs typeface="Calibri" pitchFamily="34" charset="0"/>
              </a:rPr>
              <a:t>,  </a:t>
            </a:r>
            <a:r>
              <a:rPr lang="uk-UA" sz="4400" b="1" dirty="0" err="1" smtClean="0">
                <a:effectLst/>
                <a:latin typeface="Calibri" pitchFamily="34" charset="0"/>
                <a:cs typeface="Calibri" pitchFamily="34" charset="0"/>
              </a:rPr>
              <a:t>вебкастів</a:t>
            </a:r>
            <a:r>
              <a:rPr lang="uk-UA" sz="4400" b="1" dirty="0" smtClean="0">
                <a:effectLst/>
                <a:latin typeface="Calibri" pitchFamily="34" charset="0"/>
                <a:cs typeface="Calibri" pitchFamily="34" charset="0"/>
              </a:rPr>
              <a:t>, </a:t>
            </a:r>
            <a:r>
              <a:rPr lang="uk-UA" sz="4400" b="1" dirty="0" err="1" smtClean="0">
                <a:effectLst/>
                <a:latin typeface="Calibri" pitchFamily="34" charset="0"/>
                <a:cs typeface="Calibri" pitchFamily="34" charset="0"/>
              </a:rPr>
              <a:t>онлайн-нарад</a:t>
            </a:r>
            <a:r>
              <a:rPr lang="uk-UA" sz="4400" b="1" dirty="0" smtClean="0">
                <a:effectLst/>
                <a:latin typeface="Calibri" pitchFamily="34" charset="0"/>
                <a:cs typeface="Calibri" pitchFamily="34" charset="0"/>
              </a:rPr>
              <a:t>, віртуальних    майстер-класів</a:t>
            </a:r>
            <a:endParaRPr lang="ru-RU" sz="4400" b="1" dirty="0" smtClean="0">
              <a:effectLst/>
              <a:latin typeface="Calibri" pitchFamily="34" charset="0"/>
              <a:cs typeface="Calibri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q"/>
            </a:pPr>
            <a:endParaRPr lang="ru-RU" sz="4400" b="1" dirty="0" smtClean="0"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Правая фигурная скобка 4"/>
          <p:cNvSpPr/>
          <p:nvPr/>
        </p:nvSpPr>
        <p:spPr>
          <a:xfrm>
            <a:off x="6858000" y="-500063"/>
            <a:ext cx="71438" cy="7143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6148" name="Рисунок 3" descr="http://i.xn--80aagffc2cjkdgg0ae.xn--p1ai/u/31/01df36940111e4a3ecf61f5bbdeb52/-/%D0%94%D0%9E%20%D1%87%D0%B5%D0%BB%D0%BE%D0%B2%D0%B5%D1%87%D0%BA%D0%B8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11" y="5220984"/>
            <a:ext cx="2857489" cy="1448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0"/>
            <a:ext cx="8501122" cy="6858000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uk-UA" sz="3600" b="1" i="1" dirty="0" smtClean="0">
                <a:effectLst/>
                <a:latin typeface="Calibri" pitchFamily="34" charset="0"/>
                <a:cs typeface="Calibri" pitchFamily="34" charset="0"/>
              </a:rPr>
              <a:t>                             </a:t>
            </a:r>
          </a:p>
          <a:p>
            <a:pPr algn="r">
              <a:spcBef>
                <a:spcPct val="0"/>
              </a:spcBef>
              <a:buNone/>
            </a:pPr>
            <a:r>
              <a:rPr lang="uk-UA" sz="4000" b="1" i="1" u="sng" dirty="0" smtClean="0">
                <a:solidFill>
                  <a:srgbClr val="FFFF99"/>
                </a:solidFill>
                <a:effectLst/>
                <a:latin typeface="Calibri" pitchFamily="34" charset="0"/>
                <a:cs typeface="Calibri" pitchFamily="34" charset="0"/>
              </a:rPr>
              <a:t>Прогнозні результати</a:t>
            </a:r>
          </a:p>
          <a:p>
            <a:pPr algn="r">
              <a:spcBef>
                <a:spcPct val="0"/>
              </a:spcBef>
              <a:buNone/>
            </a:pPr>
            <a:endParaRPr lang="ru-RU" sz="3600" dirty="0" smtClean="0">
              <a:latin typeface="Calibri" pitchFamily="34" charset="0"/>
              <a:cs typeface="Calibri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uk-UA" sz="4800" b="1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Можливість презентації інноваційної діяльності у мережевих спільнотах: </a:t>
            </a:r>
            <a:r>
              <a:rPr lang="uk-UA" sz="4800" b="1" dirty="0" err="1" smtClean="0">
                <a:latin typeface="Calibri" pitchFamily="34" charset="0"/>
                <a:cs typeface="Calibri" pitchFamily="34" charset="0"/>
              </a:rPr>
              <a:t>акаунтах</a:t>
            </a: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 , </a:t>
            </a:r>
            <a:r>
              <a:rPr lang="uk-UA" sz="4800" b="1" dirty="0" err="1" smtClean="0">
                <a:latin typeface="Calibri" pitchFamily="34" charset="0"/>
                <a:cs typeface="Calibri" pitchFamily="34" charset="0"/>
              </a:rPr>
              <a:t>портфоліо</a:t>
            </a: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uk-UA" sz="4800" b="1" dirty="0" err="1" smtClean="0">
                <a:latin typeface="Calibri" pitchFamily="34" charset="0"/>
                <a:cs typeface="Calibri" pitchFamily="34" charset="0"/>
              </a:rPr>
              <a:t>веб-сторінках</a:t>
            </a: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 тощо </a:t>
            </a:r>
            <a:endParaRPr lang="ru-RU" sz="4800" b="1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q"/>
            </a:pPr>
            <a:endParaRPr lang="ru-RU" sz="4400" b="1" dirty="0" smtClean="0">
              <a:effectLst/>
              <a:latin typeface="Calibri" pitchFamily="34" charset="0"/>
              <a:cs typeface="Calibri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q"/>
            </a:pPr>
            <a:endParaRPr lang="ru-RU" sz="4400" b="1" dirty="0" smtClean="0"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Правая фигурная скобка 4"/>
          <p:cNvSpPr/>
          <p:nvPr/>
        </p:nvSpPr>
        <p:spPr>
          <a:xfrm>
            <a:off x="6858000" y="-500063"/>
            <a:ext cx="71438" cy="7143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6148" name="Рисунок 3" descr="http://i.xn--80aagffc2cjkdgg0ae.xn--p1ai/u/31/01df36940111e4a3ecf61f5bbdeb52/-/%D0%94%D0%9E%20%D1%87%D0%B5%D0%BB%D0%BE%D0%B2%D0%B5%D1%87%D0%BA%D0%B8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9" y="5072074"/>
            <a:ext cx="2958724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0"/>
            <a:ext cx="8501122" cy="6858000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uk-UA" sz="3600" b="1" i="1" dirty="0" smtClean="0">
                <a:effectLst/>
                <a:latin typeface="Calibri" pitchFamily="34" charset="0"/>
                <a:cs typeface="Calibri" pitchFamily="34" charset="0"/>
              </a:rPr>
              <a:t>                             </a:t>
            </a:r>
          </a:p>
          <a:p>
            <a:pPr algn="r">
              <a:spcBef>
                <a:spcPct val="0"/>
              </a:spcBef>
              <a:buNone/>
            </a:pPr>
            <a:r>
              <a:rPr lang="uk-UA" sz="4000" b="1" i="1" u="sng" dirty="0" smtClean="0">
                <a:solidFill>
                  <a:srgbClr val="FFFF99"/>
                </a:solidFill>
                <a:effectLst/>
                <a:latin typeface="Calibri" pitchFamily="34" charset="0"/>
                <a:cs typeface="Calibri" pitchFamily="34" charset="0"/>
              </a:rPr>
              <a:t>Прогнозні результати</a:t>
            </a:r>
          </a:p>
          <a:p>
            <a:pPr algn="r">
              <a:spcBef>
                <a:spcPct val="0"/>
              </a:spcBef>
              <a:buNone/>
            </a:pPr>
            <a:endParaRPr lang="ru-RU" sz="3600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q"/>
              <a:defRPr/>
            </a:pPr>
            <a:r>
              <a:rPr lang="uk-UA" sz="4800" b="1" dirty="0" smtClean="0">
                <a:effectLst/>
                <a:latin typeface="Calibri" pitchFamily="34" charset="0"/>
                <a:cs typeface="Calibri" pitchFamily="34" charset="0"/>
              </a:rPr>
              <a:t> Обмін досвідом     інноваційної діяльності через мережу Інтернет</a:t>
            </a:r>
            <a:endParaRPr lang="ru-RU" sz="4800" b="1" dirty="0" smtClean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 </a:t>
            </a:r>
            <a:endParaRPr lang="ru-RU" sz="4800" b="1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q"/>
            </a:pPr>
            <a:endParaRPr lang="ru-RU" sz="4400" b="1" dirty="0" smtClean="0">
              <a:effectLst/>
              <a:latin typeface="Calibri" pitchFamily="34" charset="0"/>
              <a:cs typeface="Calibri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q"/>
            </a:pPr>
            <a:endParaRPr lang="ru-RU" sz="4400" b="1" dirty="0" smtClean="0"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Правая фигурная скобка 4"/>
          <p:cNvSpPr/>
          <p:nvPr/>
        </p:nvSpPr>
        <p:spPr>
          <a:xfrm>
            <a:off x="6858000" y="-500063"/>
            <a:ext cx="71438" cy="7143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6148" name="Рисунок 3" descr="http://i.xn--80aagffc2cjkdgg0ae.xn--p1ai/u/31/01df36940111e4a3ecf61f5bbdeb52/-/%D0%94%D0%9E%20%D1%87%D0%B5%D0%BB%D0%BE%D0%B2%D0%B5%D1%87%D0%BA%D0%B8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04174" y="4429132"/>
            <a:ext cx="4226749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0"/>
            <a:ext cx="8501122" cy="6858000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uk-UA" sz="3600" b="1" i="1" dirty="0" smtClean="0">
                <a:effectLst/>
                <a:latin typeface="Calibri" pitchFamily="34" charset="0"/>
                <a:cs typeface="Calibri" pitchFamily="34" charset="0"/>
              </a:rPr>
              <a:t>                             </a:t>
            </a:r>
          </a:p>
          <a:p>
            <a:pPr algn="r">
              <a:spcBef>
                <a:spcPct val="0"/>
              </a:spcBef>
              <a:buNone/>
            </a:pPr>
            <a:r>
              <a:rPr lang="uk-UA" sz="4000" b="1" i="1" u="sng" dirty="0" smtClean="0">
                <a:solidFill>
                  <a:srgbClr val="FFFF99"/>
                </a:solidFill>
                <a:effectLst/>
                <a:latin typeface="Calibri" pitchFamily="34" charset="0"/>
                <a:cs typeface="Calibri" pitchFamily="34" charset="0"/>
              </a:rPr>
              <a:t>Прогнозні результати</a:t>
            </a:r>
          </a:p>
          <a:p>
            <a:pPr algn="r">
              <a:spcBef>
                <a:spcPct val="0"/>
              </a:spcBef>
              <a:buNone/>
            </a:pPr>
            <a:endParaRPr lang="ru-RU" sz="3600" dirty="0" smtClean="0">
              <a:latin typeface="Calibri" pitchFamily="34" charset="0"/>
              <a:cs typeface="Calibri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uk-UA" sz="4800" b="1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Можливість презентації інноваційної діяльності у мережевих спільнотах: </a:t>
            </a:r>
            <a:r>
              <a:rPr lang="uk-UA" sz="4800" b="1" dirty="0" err="1" smtClean="0">
                <a:latin typeface="Calibri" pitchFamily="34" charset="0"/>
                <a:cs typeface="Calibri" pitchFamily="34" charset="0"/>
              </a:rPr>
              <a:t>акаунтах</a:t>
            </a: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 , </a:t>
            </a:r>
            <a:r>
              <a:rPr lang="uk-UA" sz="4800" b="1" dirty="0" err="1" smtClean="0">
                <a:latin typeface="Calibri" pitchFamily="34" charset="0"/>
                <a:cs typeface="Calibri" pitchFamily="34" charset="0"/>
              </a:rPr>
              <a:t>портфоліо</a:t>
            </a: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uk-UA" sz="4800" b="1" dirty="0" err="1" smtClean="0">
                <a:latin typeface="Calibri" pitchFamily="34" charset="0"/>
                <a:cs typeface="Calibri" pitchFamily="34" charset="0"/>
              </a:rPr>
              <a:t>веб-сторінках</a:t>
            </a: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 тощо </a:t>
            </a:r>
            <a:endParaRPr lang="ru-RU" sz="4800" b="1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q"/>
            </a:pPr>
            <a:endParaRPr lang="ru-RU" sz="4400" b="1" dirty="0" smtClean="0">
              <a:effectLst/>
              <a:latin typeface="Calibri" pitchFamily="34" charset="0"/>
              <a:cs typeface="Calibri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q"/>
            </a:pPr>
            <a:endParaRPr lang="ru-RU" sz="4400" b="1" dirty="0" smtClean="0"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Правая фигурная скобка 4"/>
          <p:cNvSpPr/>
          <p:nvPr/>
        </p:nvSpPr>
        <p:spPr>
          <a:xfrm>
            <a:off x="6858000" y="-500063"/>
            <a:ext cx="71438" cy="7143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6148" name="Рисунок 3" descr="http://i.xn--80aagffc2cjkdgg0ae.xn--p1ai/u/31/01df36940111e4a3ecf61f5bbdeb52/-/%D0%94%D0%9E%20%D1%87%D0%B5%D0%BB%D0%BE%D0%B2%D0%B5%D1%87%D0%BA%D0%B8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9" y="5072074"/>
            <a:ext cx="2958724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0"/>
            <a:ext cx="8501122" cy="6858000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uk-UA" sz="3600" b="1" i="1" dirty="0" smtClean="0">
                <a:effectLst/>
                <a:latin typeface="Calibri" pitchFamily="34" charset="0"/>
                <a:cs typeface="Calibri" pitchFamily="34" charset="0"/>
              </a:rPr>
              <a:t>                             </a:t>
            </a:r>
          </a:p>
          <a:p>
            <a:pPr algn="r">
              <a:spcBef>
                <a:spcPct val="0"/>
              </a:spcBef>
              <a:buNone/>
            </a:pPr>
            <a:r>
              <a:rPr lang="uk-UA" sz="4000" b="1" i="1" u="sng" dirty="0" smtClean="0">
                <a:solidFill>
                  <a:srgbClr val="FFFF99"/>
                </a:solidFill>
                <a:effectLst/>
                <a:latin typeface="Calibri" pitchFamily="34" charset="0"/>
                <a:cs typeface="Calibri" pitchFamily="34" charset="0"/>
              </a:rPr>
              <a:t>Прогнозні результати</a:t>
            </a:r>
          </a:p>
          <a:p>
            <a:pPr algn="r">
              <a:spcBef>
                <a:spcPct val="0"/>
              </a:spcBef>
              <a:buNone/>
            </a:pPr>
            <a:endParaRPr lang="ru-RU" sz="3600" dirty="0" smtClean="0">
              <a:latin typeface="Calibri" pitchFamily="34" charset="0"/>
              <a:cs typeface="Calibri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uk-UA" sz="4800" b="1" dirty="0" smtClean="0">
                <a:effectLst/>
                <a:latin typeface="Calibri" pitchFamily="34" charset="0"/>
                <a:cs typeface="Calibri" pitchFamily="34" charset="0"/>
              </a:rPr>
              <a:t> Створення регіональної мережевої моделі науково-методичного супроводу професійного розвитку педагогів позашкільних     навчальних заклад</a:t>
            </a: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ів </a:t>
            </a:r>
            <a:endParaRPr lang="ru-RU" sz="4800" b="1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q"/>
            </a:pPr>
            <a:endParaRPr lang="ru-RU" sz="4400" b="1" dirty="0" smtClean="0">
              <a:effectLst/>
              <a:latin typeface="Calibri" pitchFamily="34" charset="0"/>
              <a:cs typeface="Calibri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q"/>
            </a:pPr>
            <a:endParaRPr lang="ru-RU" sz="4400" b="1" dirty="0" smtClean="0"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Правая фигурная скобка 4"/>
          <p:cNvSpPr/>
          <p:nvPr/>
        </p:nvSpPr>
        <p:spPr>
          <a:xfrm>
            <a:off x="6858000" y="-500063"/>
            <a:ext cx="71438" cy="7143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6148" name="Рисунок 3" descr="http://i.xn--80aagffc2cjkdgg0ae.xn--p1ai/u/31/01df36940111e4a3ecf61f5bbdeb52/-/%D0%94%D0%9E%20%D1%87%D0%B5%D0%BB%D0%BE%D0%B2%D0%B5%D1%87%D0%BA%D0%B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72264" y="5429264"/>
            <a:ext cx="2571736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-142900"/>
            <a:ext cx="8429684" cy="6667525"/>
          </a:xfrm>
        </p:spPr>
        <p:txBody>
          <a:bodyPr/>
          <a:lstStyle/>
          <a:p>
            <a:pPr marL="0" indent="0" algn="ctr">
              <a:buFont typeface="Wingdings" pitchFamily="2" charset="2"/>
              <a:buNone/>
            </a:pPr>
            <a:endParaRPr lang="uk-UA" sz="4400" b="1" dirty="0" smtClean="0">
              <a:solidFill>
                <a:srgbClr val="FFFF00"/>
              </a:solidFill>
              <a:effectLst/>
            </a:endParaRPr>
          </a:p>
          <a:p>
            <a:pPr marL="0" indent="0" algn="ctr">
              <a:buNone/>
            </a:pPr>
            <a:r>
              <a:rPr lang="uk-UA" sz="4400" b="1" i="1" u="sng" dirty="0" smtClean="0">
                <a:solidFill>
                  <a:srgbClr val="FFFFCC"/>
                </a:solidFill>
              </a:rPr>
              <a:t>  </a:t>
            </a:r>
            <a:r>
              <a:rPr lang="uk-UA" sz="4400" b="1" i="1" dirty="0" smtClean="0">
                <a:solidFill>
                  <a:srgbClr val="FFFFCC"/>
                </a:solidFill>
              </a:rPr>
              <a:t>   </a:t>
            </a:r>
            <a:r>
              <a:rPr lang="uk-UA" sz="4400" b="1" i="1" u="sng" dirty="0" smtClean="0">
                <a:solidFill>
                  <a:srgbClr val="FFFFCC"/>
                </a:solidFill>
                <a:latin typeface="Calibri" pitchFamily="34" charset="0"/>
                <a:cs typeface="Calibri" pitchFamily="34" charset="0"/>
              </a:rPr>
              <a:t>Концептуальна </a:t>
            </a:r>
          </a:p>
          <a:p>
            <a:pPr marL="0" indent="0" algn="ctr">
              <a:buNone/>
            </a:pPr>
            <a:r>
              <a:rPr lang="uk-UA" sz="4400" b="1" i="1" u="sng" dirty="0" smtClean="0">
                <a:solidFill>
                  <a:srgbClr val="FFFFCC"/>
                </a:solidFill>
                <a:latin typeface="Calibri" pitchFamily="34" charset="0"/>
                <a:cs typeface="Calibri" pitchFamily="34" charset="0"/>
              </a:rPr>
              <a:t> ідея</a:t>
            </a:r>
          </a:p>
          <a:p>
            <a:pPr marL="0" indent="0" algn="just">
              <a:buFont typeface="Wingdings" pitchFamily="2" charset="2"/>
              <a:buChar char="Ø"/>
            </a:pPr>
            <a:r>
              <a:rPr lang="uk-UA" sz="4000" b="1" i="1" dirty="0" smtClean="0">
                <a:latin typeface="Calibri" pitchFamily="34" charset="0"/>
                <a:cs typeface="Calibri" pitchFamily="34" charset="0"/>
              </a:rPr>
              <a:t>    </a:t>
            </a:r>
            <a:r>
              <a:rPr lang="uk-UA" sz="3600" b="1" dirty="0" smtClean="0">
                <a:solidFill>
                  <a:srgbClr val="CCFFFF"/>
                </a:solidFill>
                <a:latin typeface="Calibri" pitchFamily="34" charset="0"/>
                <a:cs typeface="Calibri" pitchFamily="34" charset="0"/>
              </a:rPr>
              <a:t>максимальне  запровадження технологій відкритого  навчання  як сучасної форми професійного та особистісного зростання  педагогів в умовах інформаційного суспільства на основі самоосвіти, саморегуляції, самоконтролю </a:t>
            </a:r>
            <a:endParaRPr lang="ru-RU" sz="3600" b="1" dirty="0" smtClean="0">
              <a:solidFill>
                <a:srgbClr val="CCFFFF"/>
              </a:solidFill>
              <a:latin typeface="Calibri" pitchFamily="34" charset="0"/>
              <a:cs typeface="Calibri" pitchFamily="34" charset="0"/>
            </a:endParaRPr>
          </a:p>
          <a:p>
            <a:pPr marL="0" indent="0" algn="ctr">
              <a:buFont typeface="Wingdings" pitchFamily="2" charset="2"/>
              <a:buNone/>
            </a:pPr>
            <a:endParaRPr lang="uk-UA" sz="4400" b="1" dirty="0" smtClean="0">
              <a:solidFill>
                <a:srgbClr val="FFFF00"/>
              </a:solidFill>
              <a:effectLst/>
            </a:endParaRPr>
          </a:p>
          <a:p>
            <a:pPr marL="0" indent="0" algn="ctr">
              <a:buFont typeface="Wingdings" pitchFamily="2" charset="2"/>
              <a:buNone/>
            </a:pPr>
            <a:r>
              <a:rPr lang="uk-UA" sz="4400" b="1" i="1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endParaRPr lang="en-US" sz="4400" b="1" i="1" dirty="0" smtClean="0">
              <a:effectLst/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Рисунок 5" descr="http://sch7.edu.vn.ua/uploads/tiger-1300883669.png"/>
          <p:cNvPicPr/>
          <p:nvPr/>
        </p:nvPicPr>
        <p:blipFill>
          <a:blip r:embed="rId2">
            <a:extLst/>
          </a:blip>
          <a:srcRect/>
          <a:stretch>
            <a:fillRect/>
          </a:stretch>
        </p:blipFill>
        <p:spPr bwMode="auto">
          <a:xfrm>
            <a:off x="-214346" y="0"/>
            <a:ext cx="2857488" cy="1857364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472" y="0"/>
            <a:ext cx="8001056" cy="6524625"/>
          </a:xfrm>
        </p:spPr>
        <p:txBody>
          <a:bodyPr/>
          <a:lstStyle/>
          <a:p>
            <a:pPr marL="0" indent="0" algn="ctr">
              <a:buNone/>
            </a:pPr>
            <a:r>
              <a:rPr lang="uk-UA" sz="4800" b="1" u="sng" dirty="0" smtClean="0">
                <a:solidFill>
                  <a:srgbClr val="FFFFCC"/>
                </a:solidFill>
                <a:latin typeface="Calibri" pitchFamily="34" charset="0"/>
                <a:cs typeface="Calibri" pitchFamily="34" charset="0"/>
              </a:rPr>
              <a:t>Мета:</a:t>
            </a:r>
            <a:r>
              <a:rPr lang="uk-UA" sz="4800" b="1" dirty="0" smtClean="0">
                <a:solidFill>
                  <a:srgbClr val="FFFFCC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marL="0" indent="0" algn="just">
              <a:buFont typeface="Wingdings" pitchFamily="2" charset="2"/>
              <a:buChar char="Ø"/>
            </a:pPr>
            <a:r>
              <a:rPr lang="uk-UA" sz="3600" b="1" dirty="0" smtClean="0">
                <a:solidFill>
                  <a:srgbClr val="CCFFFF"/>
                </a:solidFill>
                <a:latin typeface="Calibri" pitchFamily="34" charset="0"/>
                <a:cs typeface="Calibri" pitchFamily="34" charset="0"/>
              </a:rPr>
              <a:t>створення віртуального  методичного  кабінету  як важливого компонента інформаційно-освітнього середовища системи позашкільної освіти області та сучасного мережевого інформаційно-ресурсного центру  забезпечення якості науково-методичних послуг педагогам позашкільних навчальних закладів</a:t>
            </a:r>
            <a:endParaRPr lang="ru-RU" sz="3600" b="1" dirty="0" smtClean="0">
              <a:solidFill>
                <a:srgbClr val="CCFFFF"/>
              </a:solidFill>
              <a:latin typeface="Calibri" pitchFamily="34" charset="0"/>
              <a:cs typeface="Calibri" pitchFamily="34" charset="0"/>
            </a:endParaRPr>
          </a:p>
          <a:p>
            <a:pPr marL="0" indent="0" algn="ctr">
              <a:buFont typeface="Wingdings" pitchFamily="2" charset="2"/>
              <a:buNone/>
            </a:pPr>
            <a:endParaRPr lang="uk-UA" sz="6600" b="1" dirty="0" smtClean="0">
              <a:effectLst/>
              <a:latin typeface="Calibri" pitchFamily="34" charset="0"/>
              <a:cs typeface="Calibri" pitchFamily="34" charset="0"/>
            </a:endParaRPr>
          </a:p>
          <a:p>
            <a:pPr marL="0" indent="0" algn="ctr">
              <a:buFont typeface="Wingdings" pitchFamily="2" charset="2"/>
              <a:buNone/>
            </a:pPr>
            <a:endParaRPr lang="uk-UA" sz="6600" b="1" dirty="0" smtClean="0">
              <a:effectLst/>
            </a:endParaRPr>
          </a:p>
          <a:p>
            <a:pPr marL="0" indent="0" algn="ctr">
              <a:buFont typeface="Wingdings" pitchFamily="2" charset="2"/>
              <a:buNone/>
            </a:pPr>
            <a:endParaRPr lang="uk-UA" sz="4400" b="1" dirty="0" smtClean="0">
              <a:solidFill>
                <a:srgbClr val="FFFF00"/>
              </a:solidFill>
              <a:effectLst/>
            </a:endParaRPr>
          </a:p>
          <a:p>
            <a:pPr marL="0" indent="0" algn="ctr">
              <a:buFont typeface="Wingdings" pitchFamily="2" charset="2"/>
              <a:buNone/>
            </a:pPr>
            <a:r>
              <a:rPr lang="uk-UA" sz="4400" b="1" i="1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endParaRPr lang="en-US" sz="4400" b="1" i="1" dirty="0" smtClean="0">
              <a:effectLst/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Рисунок 4" descr="http://sch7.edu.vn.ua/uploads/tiger-1300883669.png"/>
          <p:cNvPicPr/>
          <p:nvPr/>
        </p:nvPicPr>
        <p:blipFill>
          <a:blip r:embed="rId2">
            <a:extLst/>
          </a:blip>
          <a:srcRect/>
          <a:stretch>
            <a:fillRect/>
          </a:stretch>
        </p:blipFill>
        <p:spPr bwMode="auto">
          <a:xfrm>
            <a:off x="7500958" y="5286388"/>
            <a:ext cx="1785950" cy="1860215"/>
          </a:xfrm>
          <a:prstGeom prst="rect">
            <a:avLst/>
          </a:prstGeom>
          <a:noFill/>
          <a:ln>
            <a:noFill/>
          </a:ln>
          <a:effectLst>
            <a:softEdge rad="6350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0"/>
            <a:ext cx="8501122" cy="6858000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uk-UA" sz="3600" b="1" i="1" dirty="0" smtClean="0">
                <a:effectLst/>
                <a:latin typeface="Calibri" pitchFamily="34" charset="0"/>
                <a:cs typeface="Calibri" pitchFamily="34" charset="0"/>
              </a:rPr>
              <a:t>                             </a:t>
            </a:r>
          </a:p>
          <a:p>
            <a:pPr algn="r">
              <a:spcBef>
                <a:spcPct val="0"/>
              </a:spcBef>
              <a:buNone/>
            </a:pPr>
            <a:r>
              <a:rPr lang="uk-UA" sz="4000" b="1" i="1" u="sng" dirty="0" smtClean="0">
                <a:solidFill>
                  <a:srgbClr val="FFFF99"/>
                </a:solidFill>
                <a:effectLst/>
                <a:latin typeface="Calibri" pitchFamily="34" charset="0"/>
                <a:cs typeface="Calibri" pitchFamily="34" charset="0"/>
              </a:rPr>
              <a:t>Кейси ВМК</a:t>
            </a:r>
          </a:p>
          <a:p>
            <a:pPr>
              <a:buFont typeface="Wingdings" pitchFamily="2" charset="2"/>
              <a:buChar char="q"/>
            </a:pPr>
            <a:r>
              <a:rPr lang="uk-UA" b="1" dirty="0" smtClean="0">
                <a:effectLst/>
                <a:latin typeface="Calibri" pitchFamily="34" charset="0"/>
                <a:cs typeface="Calibri" pitchFamily="34" charset="0"/>
              </a:rPr>
              <a:t>  Нормативно-правова  база</a:t>
            </a:r>
          </a:p>
          <a:p>
            <a:pPr>
              <a:buFont typeface="Wingdings" pitchFamily="2" charset="2"/>
              <a:buChar char="q"/>
            </a:pPr>
            <a:r>
              <a:rPr lang="uk-UA" b="1" dirty="0" smtClean="0">
                <a:effectLst/>
                <a:latin typeface="Calibri" pitchFamily="34" charset="0"/>
                <a:cs typeface="Calibri" pitchFamily="34" charset="0"/>
              </a:rPr>
              <a:t>  Навчально-методичні ресурси</a:t>
            </a:r>
          </a:p>
          <a:p>
            <a:pPr lvl="0">
              <a:buFont typeface="Wingdings" pitchFamily="2" charset="2"/>
              <a:buChar char="q"/>
            </a:pPr>
            <a:r>
              <a:rPr lang="uk-UA" b="1" dirty="0" smtClean="0">
                <a:latin typeface="Calibri" pitchFamily="34" charset="0"/>
                <a:cs typeface="Calibri" pitchFamily="34" charset="0"/>
              </a:rPr>
              <a:t>  </a:t>
            </a:r>
            <a:r>
              <a:rPr lang="uk-UA" b="1" dirty="0" err="1" smtClean="0">
                <a:latin typeface="Calibri" pitchFamily="34" charset="0"/>
                <a:cs typeface="Calibri" pitchFamily="34" charset="0"/>
              </a:rPr>
              <a:t>К</a:t>
            </a:r>
            <a:r>
              <a:rPr lang="uk-UA" b="1" dirty="0" err="1" smtClean="0">
                <a:latin typeface="Calibri" pitchFamily="34" charset="0"/>
                <a:cs typeface="Calibri" pitchFamily="34" charset="0"/>
              </a:rPr>
              <a:t>онсалтинг-</a:t>
            </a:r>
            <a:r>
              <a:rPr lang="uk-UA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uk-UA" b="1" dirty="0" smtClean="0">
                <a:latin typeface="Calibri" pitchFamily="34" charset="0"/>
                <a:cs typeface="Calibri" pitchFamily="34" charset="0"/>
              </a:rPr>
              <a:t>центр</a:t>
            </a:r>
            <a:endParaRPr lang="ru-RU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uk-UA" b="1" dirty="0" smtClean="0">
                <a:latin typeface="Calibri" pitchFamily="34" charset="0"/>
                <a:cs typeface="Calibri" pitchFamily="34" charset="0"/>
              </a:rPr>
              <a:t>  Методичні рекомендації </a:t>
            </a:r>
            <a:endParaRPr lang="ru-RU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uk-UA" b="1" dirty="0" smtClean="0">
                <a:latin typeface="Calibri" pitchFamily="34" charset="0"/>
                <a:cs typeface="Calibri" pitchFamily="34" charset="0"/>
              </a:rPr>
              <a:t>  Сучасне навчальне заняття: </a:t>
            </a:r>
          </a:p>
          <a:p>
            <a:pPr>
              <a:buNone/>
            </a:pPr>
            <a:r>
              <a:rPr lang="uk-UA" b="1" dirty="0" smtClean="0">
                <a:latin typeface="Calibri" pitchFamily="34" charset="0"/>
                <a:cs typeface="Calibri" pitchFamily="34" charset="0"/>
              </a:rPr>
              <a:t>      авторські методичні розробки</a:t>
            </a:r>
            <a:endParaRPr lang="ru-RU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uk-UA" b="1" dirty="0" smtClean="0">
                <a:latin typeface="Calibri" pitchFamily="34" charset="0"/>
                <a:cs typeface="Calibri" pitchFamily="34" charset="0"/>
              </a:rPr>
              <a:t>  Творчі лабораторії: презентація    </a:t>
            </a:r>
          </a:p>
          <a:p>
            <a:pPr>
              <a:buNone/>
            </a:pPr>
            <a:r>
              <a:rPr lang="uk-UA" b="1" dirty="0" smtClean="0">
                <a:latin typeface="Calibri" pitchFamily="34" charset="0"/>
                <a:cs typeface="Calibri" pitchFamily="34" charset="0"/>
              </a:rPr>
              <a:t>      інноваційного досвіду педагогів </a:t>
            </a:r>
            <a:endParaRPr lang="ru-RU" dirty="0" smtClean="0">
              <a:latin typeface="Calibri" pitchFamily="34" charset="0"/>
              <a:cs typeface="Calibri" pitchFamily="34" charset="0"/>
            </a:endParaRPr>
          </a:p>
          <a:p>
            <a:pPr lvl="0">
              <a:buFont typeface="Wingdings" pitchFamily="2" charset="2"/>
              <a:buChar char="q"/>
            </a:pPr>
            <a:endParaRPr lang="ru-RU" sz="3600" b="1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q"/>
            </a:pPr>
            <a:endParaRPr lang="ru-RU" sz="4400" b="1" dirty="0" smtClean="0">
              <a:effectLst/>
              <a:latin typeface="Calibri" pitchFamily="34" charset="0"/>
              <a:cs typeface="Calibri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q"/>
            </a:pPr>
            <a:endParaRPr lang="ru-RU" sz="4400" b="1" dirty="0" smtClean="0"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Правая фигурная скобка 4"/>
          <p:cNvSpPr/>
          <p:nvPr/>
        </p:nvSpPr>
        <p:spPr>
          <a:xfrm>
            <a:off x="6858000" y="-500063"/>
            <a:ext cx="71438" cy="7143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6148" name="Рисунок 3" descr="http://i.xn--80aagffc2cjkdgg0ae.xn--p1ai/u/31/01df36940111e4a3ecf61f5bbdeb52/-/%D0%94%D0%9E%20%D1%87%D0%B5%D0%BB%D0%BE%D0%B2%D0%B5%D1%87%D0%BA%D0%B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72264" y="5429264"/>
            <a:ext cx="2571736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uk-UA" sz="3600" b="1" i="1" dirty="0" smtClean="0">
                <a:effectLst/>
                <a:latin typeface="Calibri" pitchFamily="34" charset="0"/>
                <a:cs typeface="Calibri" pitchFamily="34" charset="0"/>
              </a:rPr>
              <a:t>                             </a:t>
            </a:r>
          </a:p>
          <a:p>
            <a:pPr algn="r">
              <a:spcBef>
                <a:spcPct val="0"/>
              </a:spcBef>
              <a:buNone/>
            </a:pPr>
            <a:r>
              <a:rPr lang="uk-UA" sz="4000" b="1" i="1" u="sng" dirty="0" smtClean="0">
                <a:solidFill>
                  <a:srgbClr val="FFFF99"/>
                </a:solidFill>
                <a:effectLst/>
                <a:latin typeface="Calibri" pitchFamily="34" charset="0"/>
                <a:cs typeface="Calibri" pitchFamily="34" charset="0"/>
              </a:rPr>
              <a:t>Кейси ВМК</a:t>
            </a:r>
          </a:p>
          <a:p>
            <a:pPr>
              <a:buFont typeface="Wingdings" pitchFamily="2" charset="2"/>
              <a:buChar char="q"/>
            </a:pPr>
            <a:r>
              <a:rPr lang="uk-UA" sz="4800" b="1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uk-UA" sz="3600" b="1" dirty="0" smtClean="0"/>
              <a:t>Мережеве партнерство:   </a:t>
            </a:r>
          </a:p>
          <a:p>
            <a:pPr>
              <a:buNone/>
            </a:pPr>
            <a:r>
              <a:rPr lang="uk-UA" sz="3600" b="1" dirty="0" smtClean="0"/>
              <a:t>     освітянські сайти</a:t>
            </a:r>
            <a:endParaRPr lang="ru-RU" sz="3600" dirty="0" smtClean="0"/>
          </a:p>
          <a:p>
            <a:pPr>
              <a:buFont typeface="Wingdings" pitchFamily="2" charset="2"/>
              <a:buChar char="q"/>
            </a:pPr>
            <a:r>
              <a:rPr lang="uk-UA" sz="3600" b="1" dirty="0" smtClean="0"/>
              <a:t>  </a:t>
            </a:r>
            <a:r>
              <a:rPr lang="uk-UA" sz="3600" b="1" dirty="0" smtClean="0"/>
              <a:t>Методична </a:t>
            </a:r>
            <a:r>
              <a:rPr lang="uk-UA" sz="3600" b="1" dirty="0" smtClean="0"/>
              <a:t>служба ПНЗ: </a:t>
            </a:r>
          </a:p>
          <a:p>
            <a:pPr lvl="0">
              <a:buNone/>
            </a:pPr>
            <a:r>
              <a:rPr lang="uk-UA" sz="3600" b="1" dirty="0" smtClean="0"/>
              <a:t>     вектори інноваційного розвитку</a:t>
            </a:r>
          </a:p>
          <a:p>
            <a:pPr algn="just">
              <a:buFont typeface="Wingdings" pitchFamily="2" charset="2"/>
              <a:buChar char="q"/>
            </a:pPr>
            <a:r>
              <a:rPr lang="uk-UA" sz="3600" b="1" dirty="0" smtClean="0"/>
              <a:t>  </a:t>
            </a:r>
            <a:r>
              <a:rPr lang="uk-UA" sz="3600" b="1" dirty="0" smtClean="0"/>
              <a:t>Конкурси </a:t>
            </a:r>
            <a:r>
              <a:rPr lang="uk-UA" sz="3600" b="1" dirty="0" smtClean="0"/>
              <a:t>професійної майстерності</a:t>
            </a:r>
            <a:r>
              <a:rPr lang="uk-UA" sz="3600" b="1" dirty="0" smtClean="0"/>
              <a:t>       </a:t>
            </a:r>
          </a:p>
          <a:p>
            <a:pPr algn="just">
              <a:buFont typeface="Wingdings" pitchFamily="2" charset="2"/>
              <a:buChar char="q"/>
            </a:pPr>
            <a:r>
              <a:rPr lang="uk-UA" sz="3600" b="1" dirty="0" smtClean="0"/>
              <a:t> </a:t>
            </a:r>
            <a:r>
              <a:rPr lang="uk-UA" sz="3600" b="1" dirty="0" smtClean="0"/>
              <a:t> </a:t>
            </a:r>
            <a:r>
              <a:rPr lang="uk-UA" sz="3600" b="1" dirty="0" smtClean="0"/>
              <a:t>Віртуальна бібліотека</a:t>
            </a:r>
          </a:p>
          <a:p>
            <a:pPr>
              <a:buFont typeface="Wingdings" pitchFamily="2" charset="2"/>
              <a:buChar char="q"/>
            </a:pPr>
            <a:r>
              <a:rPr lang="uk-UA" sz="3600" b="1" dirty="0" smtClean="0"/>
              <a:t> </a:t>
            </a:r>
            <a:r>
              <a:rPr lang="uk-UA" sz="3600" b="1" dirty="0" smtClean="0"/>
              <a:t>Регіональні методичні заходи</a:t>
            </a:r>
            <a:endParaRPr lang="ru-RU" sz="3600" dirty="0" smtClean="0"/>
          </a:p>
          <a:p>
            <a:pPr lvl="0">
              <a:buFont typeface="Wingdings" pitchFamily="2" charset="2"/>
              <a:buChar char="q"/>
            </a:pPr>
            <a:endParaRPr lang="ru-RU" sz="3600" b="1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q"/>
            </a:pPr>
            <a:endParaRPr lang="ru-RU" sz="4400" b="1" dirty="0" smtClean="0">
              <a:effectLst/>
              <a:latin typeface="Calibri" pitchFamily="34" charset="0"/>
              <a:cs typeface="Calibri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q"/>
            </a:pPr>
            <a:endParaRPr lang="ru-RU" sz="4400" b="1" dirty="0" smtClean="0"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Правая фигурная скобка 4"/>
          <p:cNvSpPr/>
          <p:nvPr/>
        </p:nvSpPr>
        <p:spPr>
          <a:xfrm>
            <a:off x="6858000" y="-500063"/>
            <a:ext cx="71438" cy="7143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6148" name="Рисунок 3" descr="http://i.xn--80aagffc2cjkdgg0ae.xn--p1ai/u/31/01df36940111e4a3ecf61f5bbdeb52/-/%D0%94%D0%9E%20%D1%87%D0%B5%D0%BB%D0%BE%D0%B2%D0%B5%D1%87%D0%BA%D0%B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23542" y="5500702"/>
            <a:ext cx="2420457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8929718" cy="6858000"/>
          </a:xfrm>
        </p:spPr>
        <p:txBody>
          <a:bodyPr/>
          <a:lstStyle/>
          <a:p>
            <a:pPr algn="r">
              <a:spcBef>
                <a:spcPct val="0"/>
              </a:spcBef>
              <a:buFont typeface="Wingdings" pitchFamily="2" charset="2"/>
              <a:buNone/>
            </a:pPr>
            <a:r>
              <a:rPr lang="uk-UA" sz="3600" b="1" i="1" dirty="0" smtClean="0">
                <a:effectLst/>
                <a:latin typeface="Calibri" pitchFamily="34" charset="0"/>
                <a:cs typeface="Calibri" pitchFamily="34" charset="0"/>
              </a:rPr>
              <a:t>                             </a:t>
            </a:r>
            <a:r>
              <a:rPr lang="uk-UA" sz="3600" b="1" i="1" u="sng" dirty="0" smtClean="0">
                <a:solidFill>
                  <a:srgbClr val="FFFF99"/>
                </a:solidFill>
                <a:effectLst/>
                <a:latin typeface="Calibri" pitchFamily="34" charset="0"/>
                <a:cs typeface="Calibri" pitchFamily="34" charset="0"/>
              </a:rPr>
              <a:t>Прогнозні результати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q"/>
            </a:pPr>
            <a:r>
              <a:rPr lang="uk-UA" sz="4400" b="1" dirty="0" smtClean="0">
                <a:effectLst/>
                <a:latin typeface="Calibri" pitchFamily="34" charset="0"/>
                <a:cs typeface="Calibri" pitchFamily="34" charset="0"/>
              </a:rPr>
              <a:t>  </a:t>
            </a:r>
            <a:r>
              <a:rPr lang="uk-UA" sz="4800" b="1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uk-UA" sz="4400" b="1" dirty="0" smtClean="0">
                <a:solidFill>
                  <a:srgbClr val="CCFFFF"/>
                </a:solidFill>
                <a:effectLst/>
                <a:latin typeface="Calibri" pitchFamily="34" charset="0"/>
                <a:cs typeface="Calibri" pitchFamily="34" charset="0"/>
              </a:rPr>
              <a:t>Забезпечення максимальної  доступності до інформаційних науково-методичних ресурсів, необхідних для задоволення професійних потреб та запитів педагогів</a:t>
            </a:r>
          </a:p>
          <a:p>
            <a:pPr algn="just">
              <a:spcBef>
                <a:spcPct val="0"/>
              </a:spcBef>
              <a:buFont typeface="Wingdings" pitchFamily="2" charset="2"/>
              <a:buNone/>
            </a:pPr>
            <a:endParaRPr lang="ru-RU" sz="4400" b="1" dirty="0" smtClean="0"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Правая фигурная скобка 4"/>
          <p:cNvSpPr/>
          <p:nvPr/>
        </p:nvSpPr>
        <p:spPr>
          <a:xfrm>
            <a:off x="6858000" y="-500063"/>
            <a:ext cx="71438" cy="7143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6" name="Рисунок 3" descr="http://i.xn--80aagffc2cjkdgg0ae.xn--p1ai/u/31/01df36940111e4a3ecf61f5bbdeb52/-/%D0%94%D0%9E%20%D1%87%D0%B5%D0%BB%D0%BE%D0%B2%D0%B5%D1%87%D0%BA%D0%B8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4572008"/>
            <a:ext cx="3585755" cy="1818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" y="0"/>
            <a:ext cx="9001125" cy="6858000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uk-UA" sz="3600" b="1" i="1" dirty="0" smtClean="0">
                <a:effectLst/>
                <a:latin typeface="Calibri" pitchFamily="34" charset="0"/>
                <a:cs typeface="Calibri" pitchFamily="34" charset="0"/>
              </a:rPr>
              <a:t>                             </a:t>
            </a:r>
          </a:p>
          <a:p>
            <a:pPr algn="just">
              <a:spcBef>
                <a:spcPct val="0"/>
              </a:spcBef>
              <a:buFont typeface="Wingdings" pitchFamily="2" charset="2"/>
              <a:buNone/>
            </a:pPr>
            <a:endParaRPr lang="uk-UA" sz="3600" b="1" i="1" dirty="0" smtClean="0">
              <a:effectLst/>
              <a:latin typeface="Calibri" pitchFamily="34" charset="0"/>
              <a:cs typeface="Calibri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q"/>
            </a:pPr>
            <a:r>
              <a:rPr lang="uk-UA" sz="4400" b="1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uk-UA" sz="4400" b="1" dirty="0" smtClean="0">
                <a:solidFill>
                  <a:srgbClr val="CCFFFF"/>
                </a:solidFill>
                <a:effectLst/>
                <a:latin typeface="Calibri" pitchFamily="34" charset="0"/>
                <a:cs typeface="Calibri" pitchFamily="34" charset="0"/>
              </a:rPr>
              <a:t>Створення  реальних     </a:t>
            </a:r>
          </a:p>
          <a:p>
            <a:pPr>
              <a:spcBef>
                <a:spcPct val="0"/>
              </a:spcBef>
              <a:buFont typeface="Wingdings" pitchFamily="2" charset="2"/>
              <a:buNone/>
            </a:pPr>
            <a:r>
              <a:rPr lang="uk-UA" sz="4400" b="1" dirty="0" smtClean="0">
                <a:solidFill>
                  <a:srgbClr val="CCFFFF"/>
                </a:solidFill>
                <a:effectLst/>
                <a:latin typeface="Calibri" pitchFamily="34" charset="0"/>
                <a:cs typeface="Calibri" pitchFamily="34" charset="0"/>
              </a:rPr>
              <a:t>   можливостей побудови  відкритої</a:t>
            </a:r>
          </a:p>
          <a:p>
            <a:pPr>
              <a:spcBef>
                <a:spcPct val="0"/>
              </a:spcBef>
              <a:buFont typeface="Wingdings" pitchFamily="2" charset="2"/>
              <a:buNone/>
            </a:pPr>
            <a:r>
              <a:rPr lang="uk-UA" sz="4400" b="1" dirty="0" smtClean="0">
                <a:solidFill>
                  <a:srgbClr val="CCFFFF"/>
                </a:solidFill>
                <a:effectLst/>
                <a:latin typeface="Calibri" pitchFamily="34" charset="0"/>
                <a:cs typeface="Calibri" pitchFamily="34" charset="0"/>
              </a:rPr>
              <a:t>   системи   безперервної освіти </a:t>
            </a:r>
          </a:p>
          <a:p>
            <a:pPr>
              <a:spcBef>
                <a:spcPct val="0"/>
              </a:spcBef>
              <a:buFont typeface="Wingdings" pitchFamily="2" charset="2"/>
              <a:buNone/>
            </a:pPr>
            <a:r>
              <a:rPr lang="uk-UA" sz="4400" b="1" dirty="0" smtClean="0">
                <a:solidFill>
                  <a:srgbClr val="CCFFFF"/>
                </a:solidFill>
                <a:effectLst/>
                <a:latin typeface="Calibri" pitchFamily="34" charset="0"/>
                <a:cs typeface="Calibri" pitchFamily="34" charset="0"/>
              </a:rPr>
              <a:t>   педагогів  засобами мережевого    </a:t>
            </a:r>
          </a:p>
          <a:p>
            <a:pPr>
              <a:spcBef>
                <a:spcPct val="0"/>
              </a:spcBef>
              <a:buFont typeface="Wingdings" pitchFamily="2" charset="2"/>
              <a:buNone/>
            </a:pPr>
            <a:r>
              <a:rPr lang="uk-UA" sz="4400" b="1" dirty="0" smtClean="0">
                <a:solidFill>
                  <a:srgbClr val="CCFFFF"/>
                </a:solidFill>
                <a:effectLst/>
                <a:latin typeface="Calibri" pitchFamily="34" charset="0"/>
                <a:cs typeface="Calibri" pitchFamily="34" charset="0"/>
              </a:rPr>
              <a:t>   спілкування</a:t>
            </a:r>
            <a:endParaRPr lang="ru-RU" sz="4400" b="1" dirty="0" smtClean="0">
              <a:solidFill>
                <a:srgbClr val="CCFFFF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Правая фигурная скобка 4"/>
          <p:cNvSpPr/>
          <p:nvPr/>
        </p:nvSpPr>
        <p:spPr>
          <a:xfrm>
            <a:off x="6858000" y="-500063"/>
            <a:ext cx="71438" cy="7143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5124" name="Рисунок 3" descr="http://i.xn--80aagffc2cjkdgg0ae.xn--p1ai/u/31/01df36940111e4a3ecf61f5bbdeb52/-/%D0%94%D0%9E%20%D1%87%D0%B5%D0%BB%D0%BE%D0%B2%D0%B5%D1%87%D0%BA%D0%B8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4643446"/>
            <a:ext cx="3944965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4258945" y="142852"/>
            <a:ext cx="488505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b="1" i="1" u="sng" dirty="0" smtClean="0">
                <a:solidFill>
                  <a:srgbClr val="FFFF99"/>
                </a:solidFill>
                <a:effectLst/>
                <a:latin typeface="Calibri" pitchFamily="34" charset="0"/>
                <a:cs typeface="Calibri" pitchFamily="34" charset="0"/>
              </a:rPr>
              <a:t>Прогнозні результати</a:t>
            </a:r>
            <a:endParaRPr lang="ru-RU" sz="3600" dirty="0">
              <a:solidFill>
                <a:srgbClr val="FFFF99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20" y="0"/>
            <a:ext cx="8429684" cy="6858000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uk-UA" sz="3600" b="1" i="1" dirty="0" smtClean="0">
                <a:effectLst/>
                <a:latin typeface="Calibri" pitchFamily="34" charset="0"/>
                <a:cs typeface="Calibri" pitchFamily="34" charset="0"/>
              </a:rPr>
              <a:t>                             </a:t>
            </a:r>
          </a:p>
          <a:p>
            <a:pPr algn="r">
              <a:spcBef>
                <a:spcPct val="0"/>
              </a:spcBef>
              <a:buNone/>
            </a:pPr>
            <a:r>
              <a:rPr lang="uk-UA" sz="3600" b="1" i="1" u="sng" dirty="0" smtClean="0">
                <a:solidFill>
                  <a:srgbClr val="FFFF99"/>
                </a:solidFill>
                <a:effectLst/>
                <a:latin typeface="Calibri" pitchFamily="34" charset="0"/>
                <a:cs typeface="Calibri" pitchFamily="34" charset="0"/>
              </a:rPr>
              <a:t>Прогнозні результати</a:t>
            </a:r>
          </a:p>
          <a:p>
            <a:pPr algn="r">
              <a:spcBef>
                <a:spcPct val="0"/>
              </a:spcBef>
              <a:buNone/>
            </a:pPr>
            <a:endParaRPr lang="ru-RU" sz="3600" dirty="0" smtClean="0"/>
          </a:p>
          <a:p>
            <a:pPr algn="just">
              <a:spcBef>
                <a:spcPct val="0"/>
              </a:spcBef>
              <a:buFont typeface="Wingdings" pitchFamily="2" charset="2"/>
              <a:buChar char="q"/>
            </a:pPr>
            <a:r>
              <a:rPr lang="uk-UA" sz="4400" b="1" dirty="0" smtClean="0">
                <a:effectLst/>
                <a:latin typeface="Calibri" pitchFamily="34" charset="0"/>
                <a:cs typeface="Calibri" pitchFamily="34" charset="0"/>
              </a:rPr>
              <a:t> Активне використання </a:t>
            </a:r>
            <a:r>
              <a:rPr lang="uk-UA" sz="4400" b="1" dirty="0" err="1" smtClean="0">
                <a:effectLst/>
                <a:latin typeface="Calibri" pitchFamily="34" charset="0"/>
                <a:cs typeface="Calibri" pitchFamily="34" charset="0"/>
              </a:rPr>
              <a:t>медіаосвітніх</a:t>
            </a:r>
            <a:r>
              <a:rPr lang="uk-UA" sz="4400" b="1" dirty="0" smtClean="0">
                <a:effectLst/>
                <a:latin typeface="Calibri" pitchFamily="34" charset="0"/>
                <a:cs typeface="Calibri" pitchFamily="34" charset="0"/>
              </a:rPr>
              <a:t> та Інтернет технологій у науково-методичній роботі з педагогами  позашкільних навчальних закладів</a:t>
            </a:r>
            <a:endParaRPr lang="ru-RU" sz="4400" b="1" dirty="0" smtClean="0"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Правая фигурная скобка 4"/>
          <p:cNvSpPr/>
          <p:nvPr/>
        </p:nvSpPr>
        <p:spPr>
          <a:xfrm>
            <a:off x="6858000" y="-500063"/>
            <a:ext cx="71438" cy="7143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6148" name="Рисунок 3" descr="http://i.xn--80aagffc2cjkdgg0ae.xn--p1ai/u/31/01df36940111e4a3ecf61f5bbdeb52/-/%D0%94%D0%9E%20%D1%87%D0%B5%D0%BB%D0%BE%D0%B2%D0%B5%D1%87%D0%BA%D0%B8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1935" y="5072074"/>
            <a:ext cx="3292065" cy="1669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20" y="0"/>
            <a:ext cx="8429684" cy="6858000"/>
          </a:xfrm>
        </p:spPr>
        <p:txBody>
          <a:bodyPr/>
          <a:lstStyle/>
          <a:p>
            <a:pPr algn="just">
              <a:spcBef>
                <a:spcPct val="0"/>
              </a:spcBef>
              <a:buFont typeface="Wingdings" pitchFamily="2" charset="2"/>
              <a:buNone/>
            </a:pPr>
            <a:r>
              <a:rPr lang="uk-UA" sz="3600" b="1" i="1" dirty="0" smtClean="0">
                <a:effectLst/>
                <a:latin typeface="Calibri" pitchFamily="34" charset="0"/>
                <a:cs typeface="Calibri" pitchFamily="34" charset="0"/>
              </a:rPr>
              <a:t>                             </a:t>
            </a:r>
          </a:p>
          <a:p>
            <a:pPr algn="r">
              <a:spcBef>
                <a:spcPct val="0"/>
              </a:spcBef>
              <a:buNone/>
            </a:pPr>
            <a:r>
              <a:rPr lang="uk-UA" sz="4000" b="1" i="1" u="sng" dirty="0" smtClean="0">
                <a:solidFill>
                  <a:srgbClr val="FFFF99"/>
                </a:solidFill>
                <a:effectLst/>
                <a:latin typeface="Calibri" pitchFamily="34" charset="0"/>
                <a:cs typeface="Calibri" pitchFamily="34" charset="0"/>
              </a:rPr>
              <a:t>Прогнозні результати</a:t>
            </a:r>
          </a:p>
          <a:p>
            <a:pPr algn="r">
              <a:spcBef>
                <a:spcPct val="0"/>
              </a:spcBef>
              <a:buNone/>
            </a:pPr>
            <a:endParaRPr lang="ru-RU" sz="3600" dirty="0" smtClean="0"/>
          </a:p>
          <a:p>
            <a:pPr>
              <a:spcBef>
                <a:spcPct val="0"/>
              </a:spcBef>
              <a:buFont typeface="Wingdings" pitchFamily="2" charset="2"/>
              <a:buChar char="q"/>
            </a:pPr>
            <a:r>
              <a:rPr lang="uk-UA" sz="4400" b="1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uk-UA" sz="4800" b="1" dirty="0" smtClean="0">
                <a:effectLst/>
                <a:latin typeface="Calibri" pitchFamily="34" charset="0"/>
                <a:cs typeface="Calibri" pitchFamily="34" charset="0"/>
              </a:rPr>
              <a:t>Запровадження сучасних </a:t>
            </a:r>
          </a:p>
          <a:p>
            <a:pPr>
              <a:spcBef>
                <a:spcPct val="0"/>
              </a:spcBef>
              <a:buNone/>
            </a:pPr>
            <a:r>
              <a:rPr lang="uk-UA" sz="4800" b="1" dirty="0" smtClean="0">
                <a:effectLst/>
                <a:latin typeface="Calibri" pitchFamily="34" charset="0"/>
                <a:cs typeface="Calibri" pitchFamily="34" charset="0"/>
              </a:rPr>
              <a:t>    форм дистанційного    </a:t>
            </a:r>
          </a:p>
          <a:p>
            <a:pPr>
              <a:spcBef>
                <a:spcPct val="0"/>
              </a:spcBef>
              <a:buNone/>
            </a:pPr>
            <a:r>
              <a:rPr lang="uk-UA" sz="4800" b="1" dirty="0" smtClean="0">
                <a:effectLst/>
                <a:latin typeface="Calibri" pitchFamily="34" charset="0"/>
                <a:cs typeface="Calibri" pitchFamily="34" charset="0"/>
              </a:rPr>
              <a:t>    навчання дорослих</a:t>
            </a:r>
            <a:endParaRPr lang="ru-RU" sz="4800" b="1" dirty="0" smtClean="0">
              <a:effectLst/>
              <a:latin typeface="Calibri" pitchFamily="34" charset="0"/>
              <a:cs typeface="Calibri" pitchFamily="34" charset="0"/>
            </a:endParaRPr>
          </a:p>
          <a:p>
            <a:pPr algn="just">
              <a:spcBef>
                <a:spcPct val="0"/>
              </a:spcBef>
              <a:buFont typeface="Wingdings" pitchFamily="2" charset="2"/>
              <a:buChar char="q"/>
            </a:pPr>
            <a:endParaRPr lang="ru-RU" sz="4400" b="1" dirty="0" smtClean="0"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Правая фигурная скобка 4"/>
          <p:cNvSpPr/>
          <p:nvPr/>
        </p:nvSpPr>
        <p:spPr>
          <a:xfrm>
            <a:off x="6858000" y="-500063"/>
            <a:ext cx="71438" cy="7143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6148" name="Рисунок 3" descr="http://i.xn--80aagffc2cjkdgg0ae.xn--p1ai/u/31/01df36940111e4a3ecf61f5bbdeb52/-/%D0%94%D0%9E%20%D1%87%D0%B5%D0%BB%D0%BE%D0%B2%D0%B5%D1%87%D0%BA%D0%B8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4645458"/>
            <a:ext cx="3940997" cy="1998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Лучи">
  <a:themeElements>
    <a:clrScheme name="Лучи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Лучи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Лучи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1761</TotalTime>
  <Words>294</Words>
  <Application>Microsoft Office PowerPoint</Application>
  <PresentationFormat>Экран (4:3)</PresentationFormat>
  <Paragraphs>84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Лучи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www.PHILka.RU</dc:creator>
  <cp:lastModifiedBy>Пользователь Компьютера</cp:lastModifiedBy>
  <cp:revision>126</cp:revision>
  <dcterms:created xsi:type="dcterms:W3CDTF">2010-01-27T07:44:14Z</dcterms:created>
  <dcterms:modified xsi:type="dcterms:W3CDTF">2015-11-16T13:20:34Z</dcterms:modified>
</cp:coreProperties>
</file>